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4" r:id="rId3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zet Véronique" initials="LV" lastIdx="10" clrIdx="0">
    <p:extLst>
      <p:ext uri="{19B8F6BF-5375-455C-9EA6-DF929625EA0E}">
        <p15:presenceInfo xmlns:p15="http://schemas.microsoft.com/office/powerpoint/2012/main" userId="S::zpjvdn@vd.ch::9c11e9ed-8b91-4dbf-b89c-890bfd98b3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4D8E"/>
    <a:srgbClr val="DC9A37"/>
    <a:srgbClr val="3F6F8D"/>
    <a:srgbClr val="F3E9F3"/>
    <a:srgbClr val="EBD9EA"/>
    <a:srgbClr val="339933"/>
    <a:srgbClr val="00A08A"/>
    <a:srgbClr val="DC3E5F"/>
    <a:srgbClr val="009976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6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008" y="78"/>
      </p:cViewPr>
      <p:guideLst>
        <p:guide orient="horz" pos="2160"/>
        <p:guide pos="31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8CD1-C11A-4496-B656-6B3A615284C9}" type="datetimeFigureOut">
              <a:rPr lang="fr-CH" smtClean="0"/>
              <a:t>27.01.2022</a:t>
            </a:fld>
            <a:endParaRPr lang="fr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F810E-B671-4FA7-B6C3-521F488F7969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863603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8CD1-C11A-4496-B656-6B3A615284C9}" type="datetimeFigureOut">
              <a:rPr lang="fr-CH" smtClean="0"/>
              <a:t>27.01.2022</a:t>
            </a:fld>
            <a:endParaRPr lang="fr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F810E-B671-4FA7-B6C3-521F488F7969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778191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8CD1-C11A-4496-B656-6B3A615284C9}" type="datetimeFigureOut">
              <a:rPr lang="fr-CH" smtClean="0"/>
              <a:t>27.01.2022</a:t>
            </a:fld>
            <a:endParaRPr lang="fr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F810E-B671-4FA7-B6C3-521F488F7969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881557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1/27/2022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86676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8CD1-C11A-4496-B656-6B3A615284C9}" type="datetimeFigureOut">
              <a:rPr lang="fr-CH" smtClean="0"/>
              <a:t>27.01.2022</a:t>
            </a:fld>
            <a:endParaRPr lang="fr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F810E-B671-4FA7-B6C3-521F488F7969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625247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8CD1-C11A-4496-B656-6B3A615284C9}" type="datetimeFigureOut">
              <a:rPr lang="fr-CH" smtClean="0"/>
              <a:t>27.01.2022</a:t>
            </a:fld>
            <a:endParaRPr lang="fr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F810E-B671-4FA7-B6C3-521F488F7969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215814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8CD1-C11A-4496-B656-6B3A615284C9}" type="datetimeFigureOut">
              <a:rPr lang="fr-CH" smtClean="0"/>
              <a:t>27.01.2022</a:t>
            </a:fld>
            <a:endParaRPr lang="fr-C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F810E-B671-4FA7-B6C3-521F488F7969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922707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8CD1-C11A-4496-B656-6B3A615284C9}" type="datetimeFigureOut">
              <a:rPr lang="fr-CH" smtClean="0"/>
              <a:t>27.01.2022</a:t>
            </a:fld>
            <a:endParaRPr lang="fr-CH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F810E-B671-4FA7-B6C3-521F488F7969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660698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8CD1-C11A-4496-B656-6B3A615284C9}" type="datetimeFigureOut">
              <a:rPr lang="fr-CH" smtClean="0"/>
              <a:t>27.01.2022</a:t>
            </a:fld>
            <a:endParaRPr lang="fr-C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F810E-B671-4FA7-B6C3-521F488F7969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611112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8CD1-C11A-4496-B656-6B3A615284C9}" type="datetimeFigureOut">
              <a:rPr lang="fr-CH" smtClean="0"/>
              <a:t>27.01.2022</a:t>
            </a:fld>
            <a:endParaRPr lang="fr-C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F810E-B671-4FA7-B6C3-521F488F7969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74415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8CD1-C11A-4496-B656-6B3A615284C9}" type="datetimeFigureOut">
              <a:rPr lang="fr-CH" smtClean="0"/>
              <a:t>27.01.2022</a:t>
            </a:fld>
            <a:endParaRPr lang="fr-C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F810E-B671-4FA7-B6C3-521F488F7969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069863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98CD1-C11A-4496-B656-6B3A615284C9}" type="datetimeFigureOut">
              <a:rPr lang="fr-CH" smtClean="0"/>
              <a:t>27.01.2022</a:t>
            </a:fld>
            <a:endParaRPr lang="fr-C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F810E-B671-4FA7-B6C3-521F488F7969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368356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98CD1-C11A-4496-B656-6B3A615284C9}" type="datetimeFigureOut">
              <a:rPr lang="fr-CH" smtClean="0"/>
              <a:t>27.01.2022</a:t>
            </a:fld>
            <a:endParaRPr lang="fr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F810E-B671-4FA7-B6C3-521F488F7969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877058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www.vd.ch/themes/population/enfance-jeunesse-et-famille/accueil-familial-de-jour-des-enfants/" TargetMode="External"/><Relationship Id="rId7" Type="http://schemas.openxmlformats.org/officeDocument/2006/relationships/hyperlink" Target="https://www.vd.ch/fileadmin/user_upload/organisation/dinf/oaje/AFJ/2021.06.21_Directives_AFJ.pdf" TargetMode="External"/><Relationship Id="rId2" Type="http://schemas.openxmlformats.org/officeDocument/2006/relationships/hyperlink" Target="https://www.vd.ch/toutes-les-autorites/departements/departement-des-infrastructures-et-des-ressources-humaines-dirh/office-de-laccueil-de-jour-des-enfants-oaj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restations.vd.ch/pub/blv-publication/actes/consolide/211.22.1?id=882dbd90-f400-4f64-80a1-976441c9b725" TargetMode="External"/><Relationship Id="rId5" Type="http://schemas.openxmlformats.org/officeDocument/2006/relationships/hyperlink" Target="https://prestations.vd.ch/pub/blv-publication/actes/consolide/211.22?key=1561448009449&amp;id=bbf67d8e-8723-4407-bbbb-da190c3eb3b0" TargetMode="External"/><Relationship Id="rId4" Type="http://schemas.openxmlformats.org/officeDocument/2006/relationships/hyperlink" Target="https://www.fedlex.admin.ch/eli/cc/1977/1931_1931_1931/fr" TargetMode="External"/><Relationship Id="rId9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d.ch/accueil-familial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28499" y="2716960"/>
            <a:ext cx="4475171" cy="397157"/>
          </a:xfrm>
          <a:prstGeom prst="rect">
            <a:avLst/>
          </a:prstGeom>
        </p:spPr>
        <p:txBody>
          <a:bodyPr vert="horz" wrap="square" lIns="0" tIns="26222" rIns="0" bIns="0" rtlCol="0">
            <a:spAutoFit/>
          </a:bodyPr>
          <a:lstStyle/>
          <a:p>
            <a:pPr marL="9367" marR="3746" indent="-468">
              <a:lnSpc>
                <a:spcPts val="2773"/>
              </a:lnSpc>
              <a:spcBef>
                <a:spcPts val="206"/>
              </a:spcBef>
            </a:pPr>
            <a:r>
              <a:rPr lang="fr-CH" sz="3000" b="1" spc="-59" dirty="0">
                <a:solidFill>
                  <a:srgbClr val="339933"/>
                </a:solidFill>
                <a:latin typeface="Montserrat" panose="00000500000000000000" pitchFamily="2" charset="0"/>
                <a:cs typeface="Bookman Old Style"/>
              </a:rPr>
              <a:t>Obligation d’annonce </a:t>
            </a:r>
            <a:endParaRPr sz="3000" dirty="0">
              <a:solidFill>
                <a:srgbClr val="339933"/>
              </a:solidFill>
              <a:latin typeface="Montserrat" panose="00000500000000000000" pitchFamily="2" charset="0"/>
              <a:cs typeface="Bookman Old Style"/>
            </a:endParaRPr>
          </a:p>
        </p:txBody>
      </p:sp>
      <p:sp>
        <p:nvSpPr>
          <p:cNvPr id="28" name="object 2">
            <a:extLst>
              <a:ext uri="{FF2B5EF4-FFF2-40B4-BE49-F238E27FC236}">
                <a16:creationId xmlns:a16="http://schemas.microsoft.com/office/drawing/2014/main" id="{BC997A68-C8E9-49E0-8E23-DF09815DEE5F}"/>
              </a:ext>
            </a:extLst>
          </p:cNvPr>
          <p:cNvSpPr txBox="1"/>
          <p:nvPr/>
        </p:nvSpPr>
        <p:spPr>
          <a:xfrm>
            <a:off x="5430829" y="566379"/>
            <a:ext cx="3435969" cy="757832"/>
          </a:xfrm>
          <a:prstGeom prst="rect">
            <a:avLst/>
          </a:prstGeom>
        </p:spPr>
        <p:txBody>
          <a:bodyPr vert="horz" wrap="square" lIns="0" tIns="26222" rIns="0" bIns="0" rtlCol="0">
            <a:spAutoFit/>
          </a:bodyPr>
          <a:lstStyle/>
          <a:p>
            <a:pPr marL="9367" marR="3746" indent="-468">
              <a:lnSpc>
                <a:spcPts val="2773"/>
              </a:lnSpc>
              <a:spcBef>
                <a:spcPts val="206"/>
              </a:spcBef>
            </a:pPr>
            <a:r>
              <a:rPr lang="fr-CH" sz="3250" b="1" spc="-59" dirty="0">
                <a:solidFill>
                  <a:srgbClr val="339933"/>
                </a:solidFill>
                <a:latin typeface="Montserrat" panose="00000500000000000000" pitchFamily="2" charset="0"/>
                <a:cs typeface="Bookman Old Style"/>
              </a:rPr>
              <a:t>Accueil familial de jour</a:t>
            </a:r>
            <a:endParaRPr sz="3250" dirty="0">
              <a:solidFill>
                <a:srgbClr val="339933"/>
              </a:solidFill>
              <a:latin typeface="Montserrat" panose="00000500000000000000" pitchFamily="2" charset="0"/>
              <a:cs typeface="Bookman Old Style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8BAE5142-236F-4BB9-A61F-C4B39E96A058}"/>
              </a:ext>
            </a:extLst>
          </p:cNvPr>
          <p:cNvSpPr/>
          <p:nvPr/>
        </p:nvSpPr>
        <p:spPr>
          <a:xfrm>
            <a:off x="5446938" y="3264401"/>
            <a:ext cx="266400" cy="266400"/>
          </a:xfrm>
          <a:prstGeom prst="ellipse">
            <a:avLst/>
          </a:prstGeom>
          <a:solidFill>
            <a:srgbClr val="924D8E"/>
          </a:solidFill>
          <a:ln>
            <a:solidFill>
              <a:srgbClr val="924D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EBEADD3C-F7F4-47D9-BB67-6383E6D739DB}"/>
              </a:ext>
            </a:extLst>
          </p:cNvPr>
          <p:cNvSpPr/>
          <p:nvPr/>
        </p:nvSpPr>
        <p:spPr>
          <a:xfrm>
            <a:off x="5850487" y="3263833"/>
            <a:ext cx="266400" cy="266400"/>
          </a:xfrm>
          <a:prstGeom prst="ellipse">
            <a:avLst/>
          </a:prstGeom>
          <a:solidFill>
            <a:srgbClr val="3F6F8D"/>
          </a:solidFill>
          <a:ln>
            <a:solidFill>
              <a:srgbClr val="3F6F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8D5AE3B-77FD-41CB-9957-2BF570723DC9}"/>
              </a:ext>
            </a:extLst>
          </p:cNvPr>
          <p:cNvSpPr txBox="1"/>
          <p:nvPr/>
        </p:nvSpPr>
        <p:spPr>
          <a:xfrm>
            <a:off x="392036" y="2581275"/>
            <a:ext cx="359827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fr-CH" sz="850" b="1" dirty="0">
                <a:solidFill>
                  <a:srgbClr val="3F6F8D"/>
                </a:solidFill>
                <a:latin typeface="Montserrat" panose="00000500000000000000" pitchFamily="2" charset="0"/>
              </a:rPr>
              <a:t>Autorité compétente </a:t>
            </a:r>
            <a:r>
              <a:rPr lang="fr-CH" sz="850" dirty="0">
                <a:latin typeface="Montserrat" panose="00000500000000000000" pitchFamily="2" charset="0"/>
              </a:rPr>
              <a:t>: les communes ou associations de communes sont compétentes pour autoriser et surveiller l’accueil familial de jour</a:t>
            </a:r>
          </a:p>
          <a:p>
            <a:pPr algn="just">
              <a:spcAft>
                <a:spcPts val="600"/>
              </a:spcAft>
            </a:pPr>
            <a:r>
              <a:rPr lang="fr-CH" sz="850" b="1" dirty="0">
                <a:solidFill>
                  <a:srgbClr val="DC9A37"/>
                </a:solidFill>
                <a:latin typeface="Montserrat" panose="00000500000000000000" pitchFamily="2" charset="0"/>
              </a:rPr>
              <a:t>Coordinatrice ou coordinateur </a:t>
            </a:r>
            <a:r>
              <a:rPr lang="fr-CH" sz="850" dirty="0">
                <a:latin typeface="Montserrat" panose="00000500000000000000" pitchFamily="2" charset="0"/>
              </a:rPr>
              <a:t>: personne déléguée par l’autorité compétente pour exercer les tâches découlant du régime d’autorisation et de surveillance</a:t>
            </a:r>
          </a:p>
          <a:p>
            <a:pPr algn="just">
              <a:spcAft>
                <a:spcPts val="600"/>
              </a:spcAft>
            </a:pPr>
            <a:r>
              <a:rPr lang="fr-CH" sz="850" b="1" dirty="0">
                <a:solidFill>
                  <a:srgbClr val="339933"/>
                </a:solidFill>
                <a:latin typeface="Montserrat" panose="00000500000000000000" pitchFamily="2" charset="0"/>
              </a:rPr>
              <a:t>Office de l’accueil de jour des enfants (</a:t>
            </a:r>
            <a:r>
              <a:rPr lang="fr-CH" sz="850" b="1" dirty="0">
                <a:solidFill>
                  <a:srgbClr val="339933"/>
                </a:solidFill>
                <a:latin typeface="Montserrat" panose="000005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OAJE</a:t>
            </a:r>
            <a:r>
              <a:rPr lang="fr-CH" sz="850" b="1" dirty="0">
                <a:solidFill>
                  <a:srgbClr val="339933"/>
                </a:solidFill>
                <a:latin typeface="Montserrat" panose="00000500000000000000" pitchFamily="2" charset="0"/>
              </a:rPr>
              <a:t>) </a:t>
            </a:r>
            <a:r>
              <a:rPr lang="fr-CH" sz="850" dirty="0">
                <a:latin typeface="Montserrat" panose="00000500000000000000" pitchFamily="2" charset="0"/>
              </a:rPr>
              <a:t>: l’Office veille à la cohérence cantonale en matière d’accueil familial de jour et édicte les directives</a:t>
            </a:r>
          </a:p>
          <a:p>
            <a:pPr algn="just">
              <a:spcAft>
                <a:spcPts val="600"/>
              </a:spcAft>
            </a:pPr>
            <a:endParaRPr lang="fr-CH" sz="850" dirty="0">
              <a:latin typeface="Montserrat" panose="00000500000000000000" pitchFamily="2" charset="0"/>
            </a:endParaRPr>
          </a:p>
        </p:txBody>
      </p:sp>
      <p:sp>
        <p:nvSpPr>
          <p:cNvPr id="16" name="object 15">
            <a:extLst>
              <a:ext uri="{FF2B5EF4-FFF2-40B4-BE49-F238E27FC236}">
                <a16:creationId xmlns:a16="http://schemas.microsoft.com/office/drawing/2014/main" id="{AE642332-D0AD-4B3C-A541-AE28572216F1}"/>
              </a:ext>
            </a:extLst>
          </p:cNvPr>
          <p:cNvSpPr txBox="1"/>
          <p:nvPr/>
        </p:nvSpPr>
        <p:spPr>
          <a:xfrm>
            <a:off x="416839" y="5278284"/>
            <a:ext cx="3573469" cy="490020"/>
          </a:xfrm>
          <a:prstGeom prst="rect">
            <a:avLst/>
          </a:prstGeom>
        </p:spPr>
        <p:txBody>
          <a:bodyPr vert="horz" wrap="square" lIns="0" tIns="14047" rIns="0" bIns="0" rtlCol="0">
            <a:spAutoFit/>
          </a:bodyPr>
          <a:lstStyle/>
          <a:p>
            <a:pPr marL="9367" marR="3746" indent="-468">
              <a:lnSpc>
                <a:spcPts val="782"/>
              </a:lnSpc>
              <a:spcBef>
                <a:spcPts val="111"/>
              </a:spcBef>
              <a:tabLst>
                <a:tab pos="1689626" algn="l"/>
              </a:tabLst>
            </a:pPr>
            <a:r>
              <a:rPr lang="fr-CH" sz="853" b="1" spc="15" dirty="0">
                <a:solidFill>
                  <a:srgbClr val="339933"/>
                </a:solidFill>
                <a:latin typeface="Montserrat" panose="00000500000000000000" pitchFamily="2" charset="0"/>
                <a:cs typeface="Cambria"/>
              </a:rPr>
              <a:t>Renseignements complémentaires et documents</a:t>
            </a:r>
            <a:endParaRPr lang="fr-CH" sz="853" spc="15" dirty="0">
              <a:solidFill>
                <a:srgbClr val="339933"/>
              </a:solidFill>
              <a:latin typeface="Montserrat" panose="00000500000000000000" pitchFamily="2" charset="0"/>
              <a:cs typeface="Cambria"/>
            </a:endParaRPr>
          </a:p>
          <a:p>
            <a:pPr marL="9367" marR="3746" indent="-468">
              <a:lnSpc>
                <a:spcPts val="782"/>
              </a:lnSpc>
              <a:spcBef>
                <a:spcPts val="111"/>
              </a:spcBef>
              <a:tabLst>
                <a:tab pos="1689626" algn="l"/>
              </a:tabLst>
            </a:pPr>
            <a:endParaRPr lang="fr-CH" sz="853" spc="36" dirty="0">
              <a:solidFill>
                <a:srgbClr val="339933"/>
              </a:solidFill>
              <a:latin typeface="Montserrat" panose="00000500000000000000" pitchFamily="2" charset="0"/>
            </a:endParaRPr>
          </a:p>
          <a:p>
            <a:pPr marL="11527" marR="4611" indent="-576">
              <a:lnSpc>
                <a:spcPts val="962"/>
              </a:lnSpc>
              <a:spcBef>
                <a:spcPts val="136"/>
              </a:spcBef>
              <a:tabLst>
                <a:tab pos="2079384" algn="l"/>
              </a:tabLst>
            </a:pPr>
            <a:r>
              <a:rPr lang="fr-CH" sz="853" spc="14" dirty="0">
                <a:solidFill>
                  <a:srgbClr val="339933"/>
                </a:solidFill>
                <a:latin typeface="Montserrat" panose="000005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www.vd.ch/accueil-familial</a:t>
            </a:r>
            <a:endParaRPr lang="fr-CH" sz="853" spc="14" dirty="0">
              <a:solidFill>
                <a:srgbClr val="339933"/>
              </a:solidFill>
              <a:latin typeface="Montserrat" panose="00000500000000000000" pitchFamily="2" charset="0"/>
            </a:endParaRPr>
          </a:p>
          <a:p>
            <a:pPr marL="9367" marR="3746" indent="-468">
              <a:lnSpc>
                <a:spcPts val="782"/>
              </a:lnSpc>
              <a:spcBef>
                <a:spcPts val="111"/>
              </a:spcBef>
              <a:tabLst>
                <a:tab pos="1689626" algn="l"/>
              </a:tabLst>
            </a:pPr>
            <a:endParaRPr lang="fr-CH" sz="853" spc="36" dirty="0">
              <a:solidFill>
                <a:srgbClr val="339933"/>
              </a:solidFill>
              <a:latin typeface="Montserrat" panose="00000500000000000000" pitchFamily="2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8B8A670-A469-4B2E-B7A6-F88C37DF7FCA}"/>
              </a:ext>
            </a:extLst>
          </p:cNvPr>
          <p:cNvSpPr/>
          <p:nvPr/>
        </p:nvSpPr>
        <p:spPr>
          <a:xfrm>
            <a:off x="392037" y="394810"/>
            <a:ext cx="3598270" cy="1895459"/>
          </a:xfrm>
          <a:prstGeom prst="rect">
            <a:avLst/>
          </a:prstGeom>
          <a:solidFill>
            <a:srgbClr val="F1F1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463" dirty="0">
              <a:latin typeface="Montserrat" panose="00000500000000000000" pitchFamily="2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03218BFC-58B9-4F62-9126-8D0D3AC8D6C0}"/>
              </a:ext>
            </a:extLst>
          </p:cNvPr>
          <p:cNvSpPr txBox="1"/>
          <p:nvPr/>
        </p:nvSpPr>
        <p:spPr>
          <a:xfrm>
            <a:off x="485204" y="642949"/>
            <a:ext cx="3403131" cy="1399179"/>
          </a:xfrm>
          <a:prstGeom prst="rect">
            <a:avLst/>
          </a:prstGeom>
        </p:spPr>
        <p:txBody>
          <a:bodyPr vert="horz" wrap="square" lIns="0" tIns="14047" rIns="0" bIns="0" rtlCol="0">
            <a:spAutoFit/>
          </a:bodyPr>
          <a:lstStyle>
            <a:defPPr>
              <a:defRPr lang="fr-FR"/>
            </a:defPPr>
            <a:lvl1pPr marL="11527" marR="4611" indent="-576">
              <a:lnSpc>
                <a:spcPts val="962"/>
              </a:lnSpc>
              <a:spcBef>
                <a:spcPts val="136"/>
              </a:spcBef>
              <a:tabLst>
                <a:tab pos="2079384" algn="l"/>
              </a:tabLst>
              <a:defRPr sz="1050" spc="14">
                <a:solidFill>
                  <a:srgbClr val="339933"/>
                </a:solidFill>
                <a:latin typeface="Montserrat" panose="00000500000000000000" pitchFamily="2" charset="0"/>
                <a:cs typeface="Cambria"/>
              </a:defRPr>
            </a:lvl1pPr>
          </a:lstStyle>
          <a:p>
            <a:r>
              <a:rPr lang="fr-CH" sz="1138" b="1" dirty="0"/>
              <a:t>Références légales </a:t>
            </a:r>
          </a:p>
          <a:p>
            <a:endParaRPr lang="fr-CH" sz="853" dirty="0"/>
          </a:p>
          <a:p>
            <a:r>
              <a:rPr lang="fr-CH" sz="853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Ordonnance sur le placement d’enfants </a:t>
            </a:r>
            <a:r>
              <a:rPr lang="fr-CH" sz="853" dirty="0"/>
              <a:t>(OPE; RS 211.222.338)</a:t>
            </a:r>
          </a:p>
          <a:p>
            <a:endParaRPr lang="fr-CH" sz="853" dirty="0"/>
          </a:p>
          <a:p>
            <a:r>
              <a:rPr lang="fr-CH" sz="853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Loi sur l'accueil de jour des enfants </a:t>
            </a:r>
            <a:r>
              <a:rPr lang="fr-CH" sz="853" dirty="0"/>
              <a:t>(LAJE; BLV 211.22.1)</a:t>
            </a:r>
          </a:p>
          <a:p>
            <a:endParaRPr lang="fr-CH" sz="853" dirty="0"/>
          </a:p>
          <a:p>
            <a:r>
              <a:rPr lang="fr-CH" sz="853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Règlement d'application de la loi du 20 juin 2006 sur l'accueil de jour des enfants </a:t>
            </a:r>
            <a:r>
              <a:rPr lang="fr-CH" sz="853" dirty="0"/>
              <a:t>(RLAJE; BLV 211.22.1)</a:t>
            </a:r>
          </a:p>
          <a:p>
            <a:endParaRPr lang="fr-CH" sz="853" dirty="0"/>
          </a:p>
          <a:p>
            <a:r>
              <a:rPr lang="fr-FR" sz="853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Directives cantonales pour l’accueil familial de jour</a:t>
            </a:r>
            <a:endParaRPr lang="fr-CH" sz="853" dirty="0"/>
          </a:p>
        </p:txBody>
      </p:sp>
      <p:sp>
        <p:nvSpPr>
          <p:cNvPr id="19" name="object 10">
            <a:extLst>
              <a:ext uri="{FF2B5EF4-FFF2-40B4-BE49-F238E27FC236}">
                <a16:creationId xmlns:a16="http://schemas.microsoft.com/office/drawing/2014/main" id="{44155F22-AE0A-43C3-B9FA-EA57E0346AB2}"/>
              </a:ext>
            </a:extLst>
          </p:cNvPr>
          <p:cNvSpPr txBox="1"/>
          <p:nvPr/>
        </p:nvSpPr>
        <p:spPr>
          <a:xfrm>
            <a:off x="392037" y="5985526"/>
            <a:ext cx="3714296" cy="862382"/>
          </a:xfrm>
          <a:prstGeom prst="rect">
            <a:avLst/>
          </a:prstGeom>
        </p:spPr>
        <p:txBody>
          <a:bodyPr vert="horz" wrap="square" lIns="0" tIns="9365" rIns="0" bIns="0" rtlCol="0">
            <a:spAutoFit/>
          </a:bodyPr>
          <a:lstStyle/>
          <a:p>
            <a:pPr marL="9367">
              <a:lnSpc>
                <a:spcPts val="782"/>
              </a:lnSpc>
              <a:spcBef>
                <a:spcPts val="74"/>
              </a:spcBef>
            </a:pPr>
            <a:r>
              <a:rPr lang="fr-CH" sz="850" b="1" spc="-15" dirty="0">
                <a:solidFill>
                  <a:srgbClr val="339933"/>
                </a:solidFill>
                <a:latin typeface="Montserrat" panose="00000500000000000000" pitchFamily="2" charset="0"/>
                <a:cs typeface="Cambria"/>
              </a:rPr>
              <a:t>Département</a:t>
            </a:r>
            <a:r>
              <a:rPr lang="fr-CH" sz="850" b="1" spc="-19" dirty="0">
                <a:solidFill>
                  <a:srgbClr val="339933"/>
                </a:solidFill>
                <a:latin typeface="Montserrat" panose="00000500000000000000" pitchFamily="2" charset="0"/>
                <a:cs typeface="Cambria"/>
              </a:rPr>
              <a:t> </a:t>
            </a:r>
            <a:r>
              <a:rPr lang="fr-CH" sz="850" b="1" spc="26" dirty="0">
                <a:solidFill>
                  <a:srgbClr val="339933"/>
                </a:solidFill>
                <a:latin typeface="Montserrat" panose="00000500000000000000" pitchFamily="2" charset="0"/>
                <a:cs typeface="Cambria"/>
              </a:rPr>
              <a:t>des infrastructures et des ressources humaines</a:t>
            </a:r>
          </a:p>
          <a:p>
            <a:pPr marL="9367">
              <a:lnSpc>
                <a:spcPts val="782"/>
              </a:lnSpc>
              <a:spcBef>
                <a:spcPts val="74"/>
              </a:spcBef>
            </a:pPr>
            <a:endParaRPr lang="fr-CH" sz="850" spc="26" dirty="0">
              <a:solidFill>
                <a:srgbClr val="339933"/>
              </a:solidFill>
              <a:latin typeface="Montserrat" panose="00000500000000000000" pitchFamily="2" charset="0"/>
              <a:cs typeface="Cambria"/>
            </a:endParaRPr>
          </a:p>
          <a:p>
            <a:pPr marL="9367">
              <a:lnSpc>
                <a:spcPts val="1047"/>
              </a:lnSpc>
            </a:pPr>
            <a:r>
              <a:rPr lang="fr-CH" sz="813" b="1" spc="29" dirty="0">
                <a:solidFill>
                  <a:srgbClr val="339933"/>
                </a:solidFill>
                <a:latin typeface="Montserrat" panose="00000500000000000000" pitchFamily="2" charset="0"/>
                <a:cs typeface="Cambria"/>
              </a:rPr>
              <a:t>Office de l’accueil de jour des enfants</a:t>
            </a:r>
          </a:p>
          <a:p>
            <a:pPr marL="9367">
              <a:lnSpc>
                <a:spcPts val="1047"/>
              </a:lnSpc>
            </a:pPr>
            <a:r>
              <a:rPr lang="fr-CH" sz="813" spc="29" dirty="0">
                <a:solidFill>
                  <a:srgbClr val="339933"/>
                </a:solidFill>
                <a:latin typeface="Montserrat" panose="00000500000000000000" pitchFamily="2" charset="0"/>
                <a:cs typeface="Cambria"/>
              </a:rPr>
              <a:t>Rue de la Paix 4 – CH 1014 Lausanne</a:t>
            </a:r>
          </a:p>
          <a:p>
            <a:pPr marL="9367">
              <a:lnSpc>
                <a:spcPts val="1047"/>
              </a:lnSpc>
            </a:pPr>
            <a:endParaRPr lang="fr-CH" sz="813" spc="29" dirty="0">
              <a:solidFill>
                <a:srgbClr val="339933"/>
              </a:solidFill>
              <a:latin typeface="Montserrat" panose="00000500000000000000" pitchFamily="2" charset="0"/>
              <a:cs typeface="Cambria"/>
            </a:endParaRPr>
          </a:p>
          <a:p>
            <a:pPr marL="9367">
              <a:lnSpc>
                <a:spcPts val="1047"/>
              </a:lnSpc>
            </a:pPr>
            <a:r>
              <a:rPr lang="fr-CH" sz="800" i="1" spc="22" dirty="0">
                <a:solidFill>
                  <a:srgbClr val="339933"/>
                </a:solidFill>
                <a:latin typeface="Montserrat" panose="00000500000000000000" pitchFamily="2" charset="0"/>
                <a:cs typeface="Cambria"/>
              </a:rPr>
              <a:t>DIRH</a:t>
            </a:r>
            <a:r>
              <a:rPr lang="fr-CH" sz="800" i="1" spc="15" dirty="0">
                <a:solidFill>
                  <a:srgbClr val="339933"/>
                </a:solidFill>
                <a:latin typeface="Montserrat" panose="00000500000000000000" pitchFamily="2" charset="0"/>
                <a:cs typeface="Cambria"/>
              </a:rPr>
              <a:t> </a:t>
            </a:r>
            <a:r>
              <a:rPr lang="fr-CH" sz="800" i="1" spc="-125" dirty="0">
                <a:solidFill>
                  <a:srgbClr val="339933"/>
                </a:solidFill>
                <a:latin typeface="Montserrat" panose="00000500000000000000" pitchFamily="2" charset="0"/>
                <a:cs typeface="Cambria"/>
              </a:rPr>
              <a:t>/</a:t>
            </a:r>
            <a:r>
              <a:rPr lang="fr-CH" sz="800" i="1" spc="22" dirty="0">
                <a:solidFill>
                  <a:srgbClr val="339933"/>
                </a:solidFill>
                <a:latin typeface="Montserrat" panose="00000500000000000000" pitchFamily="2" charset="0"/>
                <a:cs typeface="Cambria"/>
              </a:rPr>
              <a:t> OAJE</a:t>
            </a:r>
            <a:r>
              <a:rPr lang="fr-CH" sz="800" i="1" spc="7" dirty="0">
                <a:solidFill>
                  <a:srgbClr val="339933"/>
                </a:solidFill>
                <a:latin typeface="Montserrat" panose="00000500000000000000" pitchFamily="2" charset="0"/>
                <a:cs typeface="Cambria"/>
              </a:rPr>
              <a:t> -</a:t>
            </a:r>
            <a:r>
              <a:rPr lang="fr-CH" sz="800" i="1" spc="19" dirty="0">
                <a:solidFill>
                  <a:srgbClr val="339933"/>
                </a:solidFill>
                <a:latin typeface="Montserrat" panose="00000500000000000000" pitchFamily="2" charset="0"/>
                <a:cs typeface="Cambria"/>
              </a:rPr>
              <a:t> </a:t>
            </a:r>
            <a:r>
              <a:rPr lang="fr-CH" sz="800" i="1" spc="22" dirty="0">
                <a:solidFill>
                  <a:srgbClr val="339933"/>
                </a:solidFill>
                <a:latin typeface="Montserrat" panose="00000500000000000000" pitchFamily="2" charset="0"/>
                <a:cs typeface="Cambria"/>
              </a:rPr>
              <a:t>Janvier</a:t>
            </a:r>
            <a:r>
              <a:rPr lang="fr-CH" sz="800" i="1" spc="11" dirty="0">
                <a:solidFill>
                  <a:srgbClr val="339933"/>
                </a:solidFill>
                <a:latin typeface="Montserrat" panose="00000500000000000000" pitchFamily="2" charset="0"/>
                <a:cs typeface="Cambria"/>
              </a:rPr>
              <a:t> </a:t>
            </a:r>
            <a:r>
              <a:rPr lang="fr-CH" sz="800" i="1" spc="-11" dirty="0">
                <a:solidFill>
                  <a:srgbClr val="339933"/>
                </a:solidFill>
                <a:latin typeface="Montserrat" panose="00000500000000000000" pitchFamily="2" charset="0"/>
                <a:cs typeface="Cambria"/>
              </a:rPr>
              <a:t>2</a:t>
            </a:r>
            <a:r>
              <a:rPr lang="fr-CH" sz="800" i="1" spc="-22" dirty="0">
                <a:solidFill>
                  <a:srgbClr val="339933"/>
                </a:solidFill>
                <a:latin typeface="Montserrat" panose="00000500000000000000" pitchFamily="2" charset="0"/>
                <a:cs typeface="Cambria"/>
              </a:rPr>
              <a:t>022</a:t>
            </a:r>
            <a:endParaRPr lang="fr-CH" sz="800" i="1" spc="36" dirty="0">
              <a:solidFill>
                <a:srgbClr val="339933"/>
              </a:solidFill>
              <a:latin typeface="Montserrat" panose="00000500000000000000" pitchFamily="2" charset="0"/>
              <a:cs typeface="Cambria"/>
            </a:endParaRPr>
          </a:p>
          <a:p>
            <a:pPr marL="9367">
              <a:lnSpc>
                <a:spcPts val="1047"/>
              </a:lnSpc>
            </a:pPr>
            <a:endParaRPr sz="813" dirty="0">
              <a:solidFill>
                <a:srgbClr val="339933"/>
              </a:solidFill>
              <a:latin typeface="Montserrat" panose="00000500000000000000" pitchFamily="2" charset="0"/>
              <a:cs typeface="Cambria"/>
            </a:endParaRPr>
          </a:p>
        </p:txBody>
      </p:sp>
      <p:sp>
        <p:nvSpPr>
          <p:cNvPr id="20" name="object 10">
            <a:extLst>
              <a:ext uri="{FF2B5EF4-FFF2-40B4-BE49-F238E27FC236}">
                <a16:creationId xmlns:a16="http://schemas.microsoft.com/office/drawing/2014/main" id="{0CDC10E0-94F7-4A44-BCAB-1F935F737845}"/>
              </a:ext>
            </a:extLst>
          </p:cNvPr>
          <p:cNvSpPr txBox="1"/>
          <p:nvPr/>
        </p:nvSpPr>
        <p:spPr>
          <a:xfrm>
            <a:off x="5915694" y="5684985"/>
            <a:ext cx="3573467" cy="317233"/>
          </a:xfrm>
          <a:prstGeom prst="rect">
            <a:avLst/>
          </a:prstGeom>
        </p:spPr>
        <p:txBody>
          <a:bodyPr vert="horz" wrap="square" lIns="0" tIns="9365" rIns="0" bIns="0" rtlCol="0">
            <a:spAutoFit/>
          </a:bodyPr>
          <a:lstStyle/>
          <a:p>
            <a:pPr marL="9367"/>
            <a:r>
              <a:rPr lang="fr-CH" sz="1000" spc="29" dirty="0">
                <a:solidFill>
                  <a:srgbClr val="339933"/>
                </a:solidFill>
                <a:latin typeface="Montserrat" panose="00000500000000000000" pitchFamily="2" charset="0"/>
                <a:cs typeface="Cambria"/>
              </a:rPr>
              <a:t>Office de l’accueil</a:t>
            </a:r>
          </a:p>
          <a:p>
            <a:pPr marL="9367"/>
            <a:r>
              <a:rPr lang="fr-CH" sz="1000" spc="29" dirty="0">
                <a:solidFill>
                  <a:srgbClr val="339933"/>
                </a:solidFill>
                <a:latin typeface="Montserrat" panose="00000500000000000000" pitchFamily="2" charset="0"/>
                <a:cs typeface="Cambria"/>
              </a:rPr>
              <a:t>de jour des enfants</a:t>
            </a:r>
          </a:p>
        </p:txBody>
      </p:sp>
      <p:pic>
        <p:nvPicPr>
          <p:cNvPr id="21" name="Picture 21" descr="vd_logo_pantone-363c_rvb">
            <a:extLst>
              <a:ext uri="{FF2B5EF4-FFF2-40B4-BE49-F238E27FC236}">
                <a16:creationId xmlns:a16="http://schemas.microsoft.com/office/drawing/2014/main" id="{DEEB60B0-2C40-4B7D-8899-D5B97F9BAA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1886" y="5708120"/>
            <a:ext cx="415818" cy="610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6A28B975-0F87-4DD5-9522-BC93257C587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037" y="3263533"/>
            <a:ext cx="266700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096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D5E4F338-C22D-46F5-BCA1-439BAC158F13}"/>
              </a:ext>
            </a:extLst>
          </p:cNvPr>
          <p:cNvSpPr/>
          <p:nvPr/>
        </p:nvSpPr>
        <p:spPr>
          <a:xfrm>
            <a:off x="165993" y="1300962"/>
            <a:ext cx="9607119" cy="4275424"/>
          </a:xfrm>
          <a:prstGeom prst="rect">
            <a:avLst/>
          </a:prstGeom>
          <a:solidFill>
            <a:srgbClr val="F1F1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dirty="0">
              <a:solidFill>
                <a:srgbClr val="DC3E5F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A63FC29-7B4D-4998-A82A-1F86C92BC8D2}"/>
              </a:ext>
            </a:extLst>
          </p:cNvPr>
          <p:cNvSpPr txBox="1"/>
          <p:nvPr/>
        </p:nvSpPr>
        <p:spPr>
          <a:xfrm>
            <a:off x="5818034" y="2930211"/>
            <a:ext cx="3964436" cy="26461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fr-CH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195DEB3-64F7-4A41-975B-8B5156C7222E}"/>
              </a:ext>
            </a:extLst>
          </p:cNvPr>
          <p:cNvSpPr txBox="1">
            <a:spLocks/>
          </p:cNvSpPr>
          <p:nvPr/>
        </p:nvSpPr>
        <p:spPr>
          <a:xfrm>
            <a:off x="7571499" y="1540617"/>
            <a:ext cx="1800000" cy="1080000"/>
          </a:xfrm>
          <a:prstGeom prst="rect">
            <a:avLst/>
          </a:prstGeom>
          <a:solidFill>
            <a:srgbClr val="F3E9F3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CH" sz="1200" dirty="0">
                <a:latin typeface="Montserrat" panose="00000500000000000000" pitchFamily="2" charset="0"/>
              </a:rPr>
              <a:t>Je veux être </a:t>
            </a:r>
            <a:r>
              <a:rPr lang="fr-CH" sz="1200" dirty="0" err="1">
                <a:latin typeface="Montserrat" panose="00000500000000000000" pitchFamily="2" charset="0"/>
              </a:rPr>
              <a:t>rémunéré-e</a:t>
            </a:r>
            <a:r>
              <a:rPr lang="fr-CH" sz="1200" dirty="0">
                <a:latin typeface="Montserrat" panose="00000500000000000000" pitchFamily="2" charset="0"/>
              </a:rPr>
              <a:t> pour accueillir des enfants à mon domicile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F7DDF90-D55A-4C4D-B6A7-A87179140E8C}"/>
              </a:ext>
            </a:extLst>
          </p:cNvPr>
          <p:cNvSpPr txBox="1"/>
          <p:nvPr/>
        </p:nvSpPr>
        <p:spPr>
          <a:xfrm>
            <a:off x="1666248" y="2930211"/>
            <a:ext cx="3021128" cy="1200329"/>
          </a:xfrm>
          <a:prstGeom prst="rect">
            <a:avLst/>
          </a:prstGeom>
          <a:solidFill>
            <a:srgbClr val="3F6F8D"/>
          </a:solidFill>
          <a:ln>
            <a:solidFill>
              <a:srgbClr val="3F6F8D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CH" sz="1200" dirty="0">
              <a:solidFill>
                <a:schemeClr val="bg1"/>
              </a:solidFill>
              <a:latin typeface="Montserrat" panose="00000500000000000000" pitchFamily="2" charset="0"/>
            </a:endParaRPr>
          </a:p>
          <a:p>
            <a:pPr algn="ctr"/>
            <a:r>
              <a:rPr lang="fr-CH" sz="1600" dirty="0">
                <a:solidFill>
                  <a:schemeClr val="bg1"/>
                </a:solidFill>
                <a:latin typeface="Montserrat" panose="00000500000000000000" pitchFamily="2" charset="0"/>
              </a:rPr>
              <a:t>Vous devez vous annoncer auprès des autorités </a:t>
            </a:r>
            <a:br>
              <a:rPr lang="fr-CH" sz="1600" dirty="0">
                <a:solidFill>
                  <a:schemeClr val="bg1"/>
                </a:solidFill>
                <a:latin typeface="Montserrat" panose="00000500000000000000" pitchFamily="2" charset="0"/>
              </a:rPr>
            </a:br>
            <a:r>
              <a:rPr lang="fr-CH" sz="1600" dirty="0">
                <a:solidFill>
                  <a:schemeClr val="bg1"/>
                </a:solidFill>
                <a:latin typeface="Montserrat" panose="00000500000000000000" pitchFamily="2" charset="0"/>
              </a:rPr>
              <a:t>communales compétentes</a:t>
            </a:r>
          </a:p>
          <a:p>
            <a:pPr algn="ctr"/>
            <a:endParaRPr lang="fr-CH" sz="12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F7961176-F99B-45F8-BBC3-0379AF6432DD}"/>
              </a:ext>
            </a:extLst>
          </p:cNvPr>
          <p:cNvSpPr txBox="1"/>
          <p:nvPr/>
        </p:nvSpPr>
        <p:spPr>
          <a:xfrm>
            <a:off x="7346214" y="4876188"/>
            <a:ext cx="2329394" cy="477845"/>
          </a:xfrm>
          <a:prstGeom prst="rect">
            <a:avLst/>
          </a:prstGeom>
          <a:solidFill>
            <a:srgbClr val="3F6F8D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CH" sz="1200" dirty="0">
                <a:solidFill>
                  <a:schemeClr val="bg1"/>
                </a:solidFill>
                <a:latin typeface="Montserrat" panose="00000500000000000000" pitchFamily="2" charset="0"/>
              </a:rPr>
              <a:t>Vous ne devez pas vous annoncer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4D080CA3-F709-48F5-A71F-7A715E2B787A}"/>
              </a:ext>
            </a:extLst>
          </p:cNvPr>
          <p:cNvSpPr txBox="1"/>
          <p:nvPr/>
        </p:nvSpPr>
        <p:spPr>
          <a:xfrm>
            <a:off x="6187631" y="3617518"/>
            <a:ext cx="3494798" cy="1154162"/>
          </a:xfrm>
          <a:prstGeom prst="rect">
            <a:avLst/>
          </a:prstGeom>
          <a:solidFill>
            <a:srgbClr val="F3E9F3"/>
          </a:solidFill>
        </p:spPr>
        <p:txBody>
          <a:bodyPr wrap="square" rtlCol="0">
            <a:spAutoFit/>
          </a:bodyPr>
          <a:lstStyle/>
          <a:p>
            <a:endParaRPr lang="fr-CH" sz="900" dirty="0">
              <a:latin typeface="Montserrat" panose="00000500000000000000" pitchFamily="2" charset="0"/>
            </a:endParaRPr>
          </a:p>
          <a:p>
            <a:endParaRPr lang="fr-CH" sz="900" dirty="0">
              <a:latin typeface="Montserrat" panose="00000500000000000000" pitchFamily="2" charset="0"/>
            </a:endParaRPr>
          </a:p>
          <a:p>
            <a:r>
              <a:rPr lang="fr-CH" sz="1000" dirty="0">
                <a:latin typeface="Montserrat" panose="00000500000000000000" pitchFamily="2" charset="0"/>
              </a:rPr>
              <a:t>J’accueille des enfants de ma proche parenté</a:t>
            </a:r>
          </a:p>
          <a:p>
            <a:endParaRPr lang="fr-CH" sz="900" i="1" dirty="0">
              <a:latin typeface="Montserrat" panose="00000500000000000000" pitchFamily="2" charset="0"/>
            </a:endParaRPr>
          </a:p>
          <a:p>
            <a:r>
              <a:rPr lang="fr-CH" sz="800" i="1" dirty="0">
                <a:latin typeface="Montserrat" panose="00000500000000000000" pitchFamily="2" charset="0"/>
              </a:rPr>
              <a:t>(petits-enfants, frères et sœurs, neveux et nièces, beaux-enfants, enfants du partenaire enregistré, enfants de son concubin ou sa concubine)</a:t>
            </a:r>
          </a:p>
          <a:p>
            <a:endParaRPr lang="fr-CH" sz="800" i="1" dirty="0">
              <a:latin typeface="Montserrat" panose="00000500000000000000" pitchFamily="2" charset="0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80EF9E6F-3FCC-4E8F-8FAA-C6232F833F57}"/>
              </a:ext>
            </a:extLst>
          </p:cNvPr>
          <p:cNvSpPr txBox="1"/>
          <p:nvPr/>
        </p:nvSpPr>
        <p:spPr>
          <a:xfrm>
            <a:off x="122062" y="697015"/>
            <a:ext cx="960712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CH" sz="2000" b="1" dirty="0">
                <a:solidFill>
                  <a:srgbClr val="924D8E"/>
                </a:solidFill>
                <a:latin typeface="Montserrat" panose="00000500000000000000" pitchFamily="2" charset="0"/>
              </a:rPr>
              <a:t>Que dois-je faire?</a:t>
            </a:r>
          </a:p>
          <a:p>
            <a:endParaRPr lang="fr-CH" sz="2000" dirty="0">
              <a:solidFill>
                <a:srgbClr val="924D8E"/>
              </a:solidFill>
              <a:latin typeface="Montserrat" panose="00000500000000000000" pitchFamily="2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043A299B-D6F2-4DB6-AE31-38A67657D42F}"/>
              </a:ext>
            </a:extLst>
          </p:cNvPr>
          <p:cNvSpPr txBox="1"/>
          <p:nvPr/>
        </p:nvSpPr>
        <p:spPr>
          <a:xfrm>
            <a:off x="171405" y="164405"/>
            <a:ext cx="95631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400" b="1" dirty="0">
                <a:solidFill>
                  <a:srgbClr val="924D8E"/>
                </a:solidFill>
                <a:latin typeface="Montserrat" panose="00000500000000000000" pitchFamily="2" charset="0"/>
              </a:rPr>
              <a:t>Je veux accueillir des enfants à mon domicile</a:t>
            </a:r>
          </a:p>
          <a:p>
            <a:pPr algn="ctr"/>
            <a:endParaRPr lang="fr-CH" sz="1600" dirty="0">
              <a:solidFill>
                <a:srgbClr val="924D8E"/>
              </a:solidFill>
              <a:latin typeface="Montserrat" panose="00000500000000000000" pitchFamily="2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E3281FA1-6FF6-47A2-B4A8-3EBAB95F5E09}"/>
              </a:ext>
            </a:extLst>
          </p:cNvPr>
          <p:cNvSpPr txBox="1">
            <a:spLocks/>
          </p:cNvSpPr>
          <p:nvPr/>
        </p:nvSpPr>
        <p:spPr>
          <a:xfrm>
            <a:off x="607455" y="1540432"/>
            <a:ext cx="1800000" cy="1080000"/>
          </a:xfrm>
          <a:prstGeom prst="rect">
            <a:avLst/>
          </a:prstGeom>
          <a:solidFill>
            <a:srgbClr val="F3E9F3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CH" sz="1200" dirty="0">
                <a:latin typeface="Montserrat" panose="00000500000000000000" pitchFamily="2" charset="0"/>
              </a:rPr>
              <a:t>Les enfants que je souhaite accueillir ont moins de</a:t>
            </a:r>
          </a:p>
          <a:p>
            <a:pPr algn="ctr"/>
            <a:r>
              <a:rPr lang="fr-CH" sz="1200" dirty="0">
                <a:latin typeface="Montserrat" panose="00000500000000000000" pitchFamily="2" charset="0"/>
              </a:rPr>
              <a:t>12 ans (8P)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2A5BCD4-C40E-448D-B97D-9CAA76D1770A}"/>
              </a:ext>
            </a:extLst>
          </p:cNvPr>
          <p:cNvSpPr txBox="1">
            <a:spLocks/>
          </p:cNvSpPr>
          <p:nvPr/>
        </p:nvSpPr>
        <p:spPr>
          <a:xfrm>
            <a:off x="4015012" y="1540617"/>
            <a:ext cx="1800000" cy="1080000"/>
          </a:xfrm>
          <a:prstGeom prst="rect">
            <a:avLst/>
          </a:prstGeom>
          <a:solidFill>
            <a:srgbClr val="F3E9F3"/>
          </a:solidFill>
        </p:spPr>
        <p:txBody>
          <a:bodyPr wrap="square" rtlCol="0" anchor="ctr" anchorCtr="0">
            <a:noAutofit/>
          </a:bodyPr>
          <a:lstStyle/>
          <a:p>
            <a:pPr algn="ctr"/>
            <a:r>
              <a:rPr lang="fr-CH" sz="1200" dirty="0">
                <a:latin typeface="Montserrat" panose="00000500000000000000" pitchFamily="2" charset="0"/>
              </a:rPr>
              <a:t>J’aimerais offrir un accueil durable et régulier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FEEE2A48-4E8A-4677-8DB4-2338C37C2452}"/>
              </a:ext>
            </a:extLst>
          </p:cNvPr>
          <p:cNvSpPr txBox="1"/>
          <p:nvPr/>
        </p:nvSpPr>
        <p:spPr>
          <a:xfrm>
            <a:off x="7350626" y="3402932"/>
            <a:ext cx="2329394" cy="360000"/>
          </a:xfrm>
          <a:prstGeom prst="rect">
            <a:avLst/>
          </a:prstGeom>
          <a:solidFill>
            <a:srgbClr val="924D8E"/>
          </a:solidFill>
        </p:spPr>
        <p:txBody>
          <a:bodyPr wrap="square" rtlCol="0" anchor="ctr" anchorCtr="1">
            <a:noAutofit/>
          </a:bodyPr>
          <a:lstStyle/>
          <a:p>
            <a:pPr algn="ctr"/>
            <a:endParaRPr lang="fr-CH" sz="900" dirty="0">
              <a:solidFill>
                <a:schemeClr val="bg1"/>
              </a:solidFill>
              <a:latin typeface="Montserrat" panose="00000500000000000000" pitchFamily="2" charset="0"/>
            </a:endParaRPr>
          </a:p>
          <a:p>
            <a:pPr algn="ctr"/>
            <a:r>
              <a:rPr lang="fr-CH" sz="1600" b="1" dirty="0">
                <a:solidFill>
                  <a:schemeClr val="bg1"/>
                </a:solidFill>
                <a:latin typeface="Montserrat" panose="00000500000000000000" pitchFamily="2" charset="0"/>
              </a:rPr>
              <a:t>EXCEPTION</a:t>
            </a:r>
            <a:endParaRPr lang="fr-CH" b="1" dirty="0">
              <a:solidFill>
                <a:schemeClr val="bg1"/>
              </a:solidFill>
              <a:latin typeface="Montserrat" panose="00000500000000000000" pitchFamily="2" charset="0"/>
            </a:endParaRPr>
          </a:p>
          <a:p>
            <a:pPr algn="ctr"/>
            <a:endParaRPr lang="fr-CH" sz="9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43" name="Signe Plus 42">
            <a:extLst>
              <a:ext uri="{FF2B5EF4-FFF2-40B4-BE49-F238E27FC236}">
                <a16:creationId xmlns:a16="http://schemas.microsoft.com/office/drawing/2014/main" id="{B8F60F37-7B4B-45B6-B4FA-6111D26EE045}"/>
              </a:ext>
            </a:extLst>
          </p:cNvPr>
          <p:cNvSpPr/>
          <p:nvPr/>
        </p:nvSpPr>
        <p:spPr>
          <a:xfrm>
            <a:off x="6499729" y="1724086"/>
            <a:ext cx="390075" cy="418378"/>
          </a:xfrm>
          <a:prstGeom prst="mathPlus">
            <a:avLst/>
          </a:prstGeom>
          <a:solidFill>
            <a:srgbClr val="924D8E"/>
          </a:solidFill>
          <a:ln>
            <a:solidFill>
              <a:srgbClr val="924D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Est égal à 15">
            <a:extLst>
              <a:ext uri="{FF2B5EF4-FFF2-40B4-BE49-F238E27FC236}">
                <a16:creationId xmlns:a16="http://schemas.microsoft.com/office/drawing/2014/main" id="{83346401-4E2D-47C8-9F91-CABC4CEA8DFD}"/>
              </a:ext>
            </a:extLst>
          </p:cNvPr>
          <p:cNvSpPr/>
          <p:nvPr/>
        </p:nvSpPr>
        <p:spPr>
          <a:xfrm>
            <a:off x="800565" y="3356322"/>
            <a:ext cx="668866" cy="406610"/>
          </a:xfrm>
          <a:prstGeom prst="mathEqual">
            <a:avLst/>
          </a:prstGeom>
          <a:solidFill>
            <a:srgbClr val="3F6F8D"/>
          </a:solidFill>
          <a:ln>
            <a:solidFill>
              <a:srgbClr val="3F6F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34" name="Est égal à 33">
            <a:extLst>
              <a:ext uri="{FF2B5EF4-FFF2-40B4-BE49-F238E27FC236}">
                <a16:creationId xmlns:a16="http://schemas.microsoft.com/office/drawing/2014/main" id="{E616978C-D417-46F0-B6E7-36CDE43787AD}"/>
              </a:ext>
            </a:extLst>
          </p:cNvPr>
          <p:cNvSpPr/>
          <p:nvPr/>
        </p:nvSpPr>
        <p:spPr>
          <a:xfrm>
            <a:off x="6818223" y="4969337"/>
            <a:ext cx="456410" cy="291545"/>
          </a:xfrm>
          <a:prstGeom prst="mathEqual">
            <a:avLst/>
          </a:prstGeom>
          <a:solidFill>
            <a:srgbClr val="3F6F8D"/>
          </a:solidFill>
          <a:ln>
            <a:solidFill>
              <a:srgbClr val="3F6F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602B8A3B-156A-4788-B63C-A2562C19E61D}"/>
              </a:ext>
            </a:extLst>
          </p:cNvPr>
          <p:cNvSpPr txBox="1"/>
          <p:nvPr/>
        </p:nvSpPr>
        <p:spPr>
          <a:xfrm>
            <a:off x="209923" y="5680894"/>
            <a:ext cx="9563189" cy="1236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H" sz="1400" dirty="0">
                <a:latin typeface="Montserrat" panose="00000500000000000000" pitchFamily="2" charset="0"/>
              </a:rPr>
              <a:t>En principe, l’accueil d’enfants en milieu familial est soumis à </a:t>
            </a:r>
            <a:r>
              <a:rPr lang="fr-CH" sz="1400" b="1" dirty="0">
                <a:latin typeface="Montserrat" panose="00000500000000000000" pitchFamily="2" charset="0"/>
              </a:rPr>
              <a:t>autorisation</a:t>
            </a:r>
            <a:r>
              <a:rPr lang="fr-CH" sz="1400" dirty="0">
                <a:latin typeface="Montserrat" panose="00000500000000000000" pitchFamily="2" charset="0"/>
              </a:rPr>
              <a:t>. Des exceptions existent, notamment pour l’accueil de sa proche parenté. </a:t>
            </a:r>
            <a:r>
              <a:rPr lang="fr-CH" sz="1400" b="1" spc="40" dirty="0">
                <a:solidFill>
                  <a:srgbClr val="DC9A37"/>
                </a:solidFill>
                <a:latin typeface="Montserrat" panose="00000500000000000000" pitchFamily="2" charset="0"/>
              </a:rPr>
              <a:t>La </a:t>
            </a:r>
            <a:r>
              <a:rPr lang="fr-CH" sz="1400" b="1" spc="40" dirty="0">
                <a:solidFill>
                  <a:srgbClr val="DC9A37"/>
                </a:solidFill>
                <a:latin typeface="Montserrat" panose="00000500000000000000" pitchFamily="2" charset="0"/>
                <a:cs typeface="Cambria"/>
              </a:rPr>
              <a:t>coordinatrice ou le coordinateur </a:t>
            </a:r>
            <a:r>
              <a:rPr lang="fr-CH" sz="1400" dirty="0" err="1">
                <a:latin typeface="Montserrat" panose="00000500000000000000" pitchFamily="2" charset="0"/>
              </a:rPr>
              <a:t>compétent-e</a:t>
            </a:r>
            <a:r>
              <a:rPr lang="fr-CH" sz="1400" dirty="0">
                <a:latin typeface="Montserrat" panose="00000500000000000000" pitchFamily="2" charset="0"/>
              </a:rPr>
              <a:t> pour votre commune peut vous renseigner </a:t>
            </a:r>
            <a:r>
              <a:rPr lang="fr-CH" sz="1400" i="1" dirty="0">
                <a:latin typeface="Montserrat" panose="00000500000000000000" pitchFamily="2" charset="0"/>
              </a:rPr>
              <a:t>(Art. 2 Directives de l’accueil familial de jour).</a:t>
            </a:r>
          </a:p>
          <a:p>
            <a:pPr marL="11527" marR="4611" indent="-576">
              <a:lnSpc>
                <a:spcPts val="962"/>
              </a:lnSpc>
              <a:spcBef>
                <a:spcPts val="136"/>
              </a:spcBef>
              <a:tabLst>
                <a:tab pos="2079384" algn="l"/>
              </a:tabLst>
            </a:pPr>
            <a:endParaRPr lang="fr-CH" sz="1400" i="1" dirty="0">
              <a:latin typeface="Montserrat" panose="00000500000000000000" pitchFamily="2" charset="0"/>
            </a:endParaRPr>
          </a:p>
          <a:p>
            <a:pPr marL="11527" marR="4611" indent="-576">
              <a:lnSpc>
                <a:spcPts val="962"/>
              </a:lnSpc>
              <a:spcBef>
                <a:spcPts val="136"/>
              </a:spcBef>
              <a:tabLst>
                <a:tab pos="2079384" algn="l"/>
              </a:tabLst>
            </a:pPr>
            <a:r>
              <a:rPr lang="fr-CH" sz="1400" dirty="0">
                <a:latin typeface="Montserrat" panose="00000500000000000000" pitchFamily="2" charset="0"/>
              </a:rPr>
              <a:t>Plus d’infos sur l’accueil familial de jour:  </a:t>
            </a:r>
            <a:r>
              <a:rPr lang="fr-CH" sz="1400" spc="14" dirty="0">
                <a:solidFill>
                  <a:srgbClr val="339933"/>
                </a:solidFill>
                <a:latin typeface="Montserrat" panose="000005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www.vd.ch/accueil-familial</a:t>
            </a:r>
            <a:endParaRPr lang="fr-CH" sz="1400" spc="14" dirty="0">
              <a:solidFill>
                <a:srgbClr val="339933"/>
              </a:solidFill>
              <a:latin typeface="Montserrat" panose="00000500000000000000" pitchFamily="2" charset="0"/>
            </a:endParaRPr>
          </a:p>
          <a:p>
            <a:endParaRPr lang="fr-CH" sz="1400" i="1" dirty="0">
              <a:latin typeface="Montserrat" panose="00000500000000000000" pitchFamily="2" charset="0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A5C622BE-9B1F-45BC-A609-0BC312F6B82B}"/>
              </a:ext>
            </a:extLst>
          </p:cNvPr>
          <p:cNvSpPr txBox="1"/>
          <p:nvPr/>
        </p:nvSpPr>
        <p:spPr>
          <a:xfrm>
            <a:off x="175351" y="5152185"/>
            <a:ext cx="568169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H" sz="1000" i="1" dirty="0">
                <a:latin typeface="Montserrat" panose="00000500000000000000" pitchFamily="2" charset="0"/>
              </a:rPr>
              <a:t>Art. 12 al. 1 Ordonnance sur le placement d’enfants</a:t>
            </a:r>
          </a:p>
          <a:p>
            <a:r>
              <a:rPr lang="fr-CH" sz="1000" i="1" dirty="0">
                <a:latin typeface="Montserrat" panose="00000500000000000000" pitchFamily="2" charset="0"/>
              </a:rPr>
              <a:t>Art. 1 Directives cantonales pour l’accueil familial de jour</a:t>
            </a:r>
          </a:p>
        </p:txBody>
      </p:sp>
      <p:sp>
        <p:nvSpPr>
          <p:cNvPr id="48" name="Signe Plus 47">
            <a:extLst>
              <a:ext uri="{FF2B5EF4-FFF2-40B4-BE49-F238E27FC236}">
                <a16:creationId xmlns:a16="http://schemas.microsoft.com/office/drawing/2014/main" id="{767C94BF-4A6C-477C-95D7-2D2A2F761FF9}"/>
              </a:ext>
            </a:extLst>
          </p:cNvPr>
          <p:cNvSpPr/>
          <p:nvPr/>
        </p:nvSpPr>
        <p:spPr>
          <a:xfrm>
            <a:off x="3016196" y="1724086"/>
            <a:ext cx="390075" cy="418378"/>
          </a:xfrm>
          <a:prstGeom prst="mathPlus">
            <a:avLst/>
          </a:prstGeom>
          <a:solidFill>
            <a:srgbClr val="924D8E"/>
          </a:solidFill>
          <a:ln>
            <a:solidFill>
              <a:srgbClr val="924D8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204204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3719</TotalTime>
  <Words>351</Words>
  <Application>Microsoft Office PowerPoint</Application>
  <PresentationFormat>Format A4 (210 x 297 mm)</PresentationFormat>
  <Paragraphs>46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Gendre Dominique</dc:creator>
  <cp:lastModifiedBy>Gendre Dominique</cp:lastModifiedBy>
  <cp:revision>226</cp:revision>
  <cp:lastPrinted>2022-01-27T13:46:14Z</cp:lastPrinted>
  <dcterms:created xsi:type="dcterms:W3CDTF">2021-03-30T05:59:25Z</dcterms:created>
  <dcterms:modified xsi:type="dcterms:W3CDTF">2022-01-27T13:59:21Z</dcterms:modified>
</cp:coreProperties>
</file>